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sldIdLst>
    <p:sldId id="274" r:id="rId2"/>
    <p:sldId id="256" r:id="rId3"/>
    <p:sldId id="271" r:id="rId4"/>
    <p:sldId id="257" r:id="rId5"/>
    <p:sldId id="258" r:id="rId6"/>
    <p:sldId id="259" r:id="rId7"/>
    <p:sldId id="260" r:id="rId8"/>
    <p:sldId id="261" r:id="rId9"/>
    <p:sldId id="262" r:id="rId10"/>
    <p:sldId id="273" r:id="rId11"/>
    <p:sldId id="263" r:id="rId12"/>
    <p:sldId id="275" r:id="rId13"/>
    <p:sldId id="270" r:id="rId14"/>
    <p:sldId id="264" r:id="rId15"/>
    <p:sldId id="266" r:id="rId16"/>
    <p:sldId id="265" r:id="rId17"/>
    <p:sldId id="267" r:id="rId18"/>
    <p:sldId id="268" r:id="rId19"/>
    <p:sldId id="269"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1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20E3BF9-8635-4AD0-B2F1-A857C0587530}"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3FAA-7328-4BDB-8351-51241B3C3CBB}" type="slidenum">
              <a:rPr lang="en-US" smtClean="0"/>
              <a:t>‹#›</a:t>
            </a:fld>
            <a:endParaRPr lang="en-US"/>
          </a:p>
        </p:txBody>
      </p:sp>
    </p:spTree>
    <p:extLst>
      <p:ext uri="{BB962C8B-B14F-4D97-AF65-F5344CB8AC3E}">
        <p14:creationId xmlns:p14="http://schemas.microsoft.com/office/powerpoint/2010/main" val="352236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020E3BF9-8635-4AD0-B2F1-A857C0587530}" type="datetimeFigureOut">
              <a:rPr lang="en-US" smtClean="0"/>
              <a:t>8/10/2015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D43FAA-7328-4BDB-8351-51241B3C3CBB}" type="slidenum">
              <a:rPr lang="en-US" smtClean="0"/>
              <a:t>‹#›</a:t>
            </a:fld>
            <a:endParaRPr lang="en-US"/>
          </a:p>
        </p:txBody>
      </p:sp>
    </p:spTree>
    <p:extLst>
      <p:ext uri="{BB962C8B-B14F-4D97-AF65-F5344CB8AC3E}">
        <p14:creationId xmlns:p14="http://schemas.microsoft.com/office/powerpoint/2010/main" val="532830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0E3BF9-8635-4AD0-B2F1-A857C0587530}"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3FAA-7328-4BDB-8351-51241B3C3CBB}" type="slidenum">
              <a:rPr lang="en-US" smtClean="0"/>
              <a:t>‹#›</a:t>
            </a:fld>
            <a:endParaRPr lang="en-US"/>
          </a:p>
        </p:txBody>
      </p:sp>
    </p:spTree>
    <p:extLst>
      <p:ext uri="{BB962C8B-B14F-4D97-AF65-F5344CB8AC3E}">
        <p14:creationId xmlns:p14="http://schemas.microsoft.com/office/powerpoint/2010/main" val="1338366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0E3BF9-8635-4AD0-B2F1-A857C0587530}"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3FAA-7328-4BDB-8351-51241B3C3CBB}"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3616163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0E3BF9-8635-4AD0-B2F1-A857C0587530}"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3FAA-7328-4BDB-8351-51241B3C3CBB}" type="slidenum">
              <a:rPr lang="en-US" smtClean="0"/>
              <a:t>‹#›</a:t>
            </a:fld>
            <a:endParaRPr lang="en-US"/>
          </a:p>
        </p:txBody>
      </p:sp>
    </p:spTree>
    <p:extLst>
      <p:ext uri="{BB962C8B-B14F-4D97-AF65-F5344CB8AC3E}">
        <p14:creationId xmlns:p14="http://schemas.microsoft.com/office/powerpoint/2010/main" val="35663752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0E3BF9-8635-4AD0-B2F1-A857C0587530}"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3FAA-7328-4BDB-8351-51241B3C3CBB}"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46148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0E3BF9-8635-4AD0-B2F1-A857C0587530}"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3FAA-7328-4BDB-8351-51241B3C3CBB}" type="slidenum">
              <a:rPr lang="en-US" smtClean="0"/>
              <a:t>‹#›</a:t>
            </a:fld>
            <a:endParaRPr lang="en-US"/>
          </a:p>
        </p:txBody>
      </p:sp>
    </p:spTree>
    <p:extLst>
      <p:ext uri="{BB962C8B-B14F-4D97-AF65-F5344CB8AC3E}">
        <p14:creationId xmlns:p14="http://schemas.microsoft.com/office/powerpoint/2010/main" val="8867712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0E3BF9-8635-4AD0-B2F1-A857C0587530}"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3FAA-7328-4BDB-8351-51241B3C3CBB}" type="slidenum">
              <a:rPr lang="en-US" smtClean="0"/>
              <a:t>‹#›</a:t>
            </a:fld>
            <a:endParaRPr lang="en-US"/>
          </a:p>
        </p:txBody>
      </p:sp>
    </p:spTree>
    <p:extLst>
      <p:ext uri="{BB962C8B-B14F-4D97-AF65-F5344CB8AC3E}">
        <p14:creationId xmlns:p14="http://schemas.microsoft.com/office/powerpoint/2010/main" val="4275299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0E3BF9-8635-4AD0-B2F1-A857C0587530}"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3FAA-7328-4BDB-8351-51241B3C3CBB}" type="slidenum">
              <a:rPr lang="en-US" smtClean="0"/>
              <a:t>‹#›</a:t>
            </a:fld>
            <a:endParaRPr lang="en-US"/>
          </a:p>
        </p:txBody>
      </p:sp>
    </p:spTree>
    <p:extLst>
      <p:ext uri="{BB962C8B-B14F-4D97-AF65-F5344CB8AC3E}">
        <p14:creationId xmlns:p14="http://schemas.microsoft.com/office/powerpoint/2010/main" val="1472015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0E3BF9-8635-4AD0-B2F1-A857C0587530}"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3FAA-7328-4BDB-8351-51241B3C3CBB}" type="slidenum">
              <a:rPr lang="en-US" smtClean="0"/>
              <a:t>‹#›</a:t>
            </a:fld>
            <a:endParaRPr lang="en-US"/>
          </a:p>
        </p:txBody>
      </p:sp>
    </p:spTree>
    <p:extLst>
      <p:ext uri="{BB962C8B-B14F-4D97-AF65-F5344CB8AC3E}">
        <p14:creationId xmlns:p14="http://schemas.microsoft.com/office/powerpoint/2010/main" val="2182157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0E3BF9-8635-4AD0-B2F1-A857C0587530}"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3FAA-7328-4BDB-8351-51241B3C3CBB}" type="slidenum">
              <a:rPr lang="en-US" smtClean="0"/>
              <a:t>‹#›</a:t>
            </a:fld>
            <a:endParaRPr lang="en-US"/>
          </a:p>
        </p:txBody>
      </p:sp>
    </p:spTree>
    <p:extLst>
      <p:ext uri="{BB962C8B-B14F-4D97-AF65-F5344CB8AC3E}">
        <p14:creationId xmlns:p14="http://schemas.microsoft.com/office/powerpoint/2010/main" val="4142959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20E3BF9-8635-4AD0-B2F1-A857C0587530}" type="datetimeFigureOut">
              <a:rPr lang="en-US" smtClean="0"/>
              <a:t>8/10/2015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43FAA-7328-4BDB-8351-51241B3C3CBB}" type="slidenum">
              <a:rPr lang="en-US" smtClean="0"/>
              <a:t>‹#›</a:t>
            </a:fld>
            <a:endParaRPr lang="en-US"/>
          </a:p>
        </p:txBody>
      </p:sp>
    </p:spTree>
    <p:extLst>
      <p:ext uri="{BB962C8B-B14F-4D97-AF65-F5344CB8AC3E}">
        <p14:creationId xmlns:p14="http://schemas.microsoft.com/office/powerpoint/2010/main" val="3949408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0E3BF9-8635-4AD0-B2F1-A857C0587530}" type="datetimeFigureOut">
              <a:rPr lang="en-US" smtClean="0"/>
              <a:t>8/10/2015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D43FAA-7328-4BDB-8351-51241B3C3CBB}" type="slidenum">
              <a:rPr lang="en-US" smtClean="0"/>
              <a:t>‹#›</a:t>
            </a:fld>
            <a:endParaRPr lang="en-US"/>
          </a:p>
        </p:txBody>
      </p:sp>
    </p:spTree>
    <p:extLst>
      <p:ext uri="{BB962C8B-B14F-4D97-AF65-F5344CB8AC3E}">
        <p14:creationId xmlns:p14="http://schemas.microsoft.com/office/powerpoint/2010/main" val="2837932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20E3BF9-8635-4AD0-B2F1-A857C0587530}" type="datetimeFigureOut">
              <a:rPr lang="en-US" smtClean="0"/>
              <a:t>8/10/2015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D43FAA-7328-4BDB-8351-51241B3C3CBB}" type="slidenum">
              <a:rPr lang="en-US" smtClean="0"/>
              <a:t>‹#›</a:t>
            </a:fld>
            <a:endParaRPr lang="en-US"/>
          </a:p>
        </p:txBody>
      </p:sp>
    </p:spTree>
    <p:extLst>
      <p:ext uri="{BB962C8B-B14F-4D97-AF65-F5344CB8AC3E}">
        <p14:creationId xmlns:p14="http://schemas.microsoft.com/office/powerpoint/2010/main" val="31267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E3BF9-8635-4AD0-B2F1-A857C0587530}" type="datetimeFigureOut">
              <a:rPr lang="en-US" smtClean="0"/>
              <a:t>8/10/2015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D43FAA-7328-4BDB-8351-51241B3C3CBB}" type="slidenum">
              <a:rPr lang="en-US" smtClean="0"/>
              <a:t>‹#›</a:t>
            </a:fld>
            <a:endParaRPr lang="en-US"/>
          </a:p>
        </p:txBody>
      </p:sp>
    </p:spTree>
    <p:extLst>
      <p:ext uri="{BB962C8B-B14F-4D97-AF65-F5344CB8AC3E}">
        <p14:creationId xmlns:p14="http://schemas.microsoft.com/office/powerpoint/2010/main" val="3194305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0E3BF9-8635-4AD0-B2F1-A857C0587530}" type="datetimeFigureOut">
              <a:rPr lang="en-US" smtClean="0"/>
              <a:t>8/10/2015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43FAA-7328-4BDB-8351-51241B3C3CBB}" type="slidenum">
              <a:rPr lang="en-US" smtClean="0"/>
              <a:t>‹#›</a:t>
            </a:fld>
            <a:endParaRPr lang="en-US"/>
          </a:p>
        </p:txBody>
      </p:sp>
    </p:spTree>
    <p:extLst>
      <p:ext uri="{BB962C8B-B14F-4D97-AF65-F5344CB8AC3E}">
        <p14:creationId xmlns:p14="http://schemas.microsoft.com/office/powerpoint/2010/main" val="3909899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0E3BF9-8635-4AD0-B2F1-A857C0587530}" type="datetimeFigureOut">
              <a:rPr lang="en-US" smtClean="0"/>
              <a:t>8/10/2015</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5ED43FAA-7328-4BDB-8351-51241B3C3CBB}" type="slidenum">
              <a:rPr lang="en-US" smtClean="0"/>
              <a:t>‹#›</a:t>
            </a:fld>
            <a:endParaRPr lang="en-US"/>
          </a:p>
        </p:txBody>
      </p:sp>
    </p:spTree>
    <p:extLst>
      <p:ext uri="{BB962C8B-B14F-4D97-AF65-F5344CB8AC3E}">
        <p14:creationId xmlns:p14="http://schemas.microsoft.com/office/powerpoint/2010/main" val="2255011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20E3BF9-8635-4AD0-B2F1-A857C0587530}" type="datetimeFigureOut">
              <a:rPr lang="en-US" smtClean="0"/>
              <a:t>8/10/2015</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5ED43FAA-7328-4BDB-8351-51241B3C3CBB}" type="slidenum">
              <a:rPr lang="en-US" smtClean="0"/>
              <a:t>‹#›</a:t>
            </a:fld>
            <a:endParaRPr lang="en-US"/>
          </a:p>
        </p:txBody>
      </p:sp>
    </p:spTree>
    <p:extLst>
      <p:ext uri="{BB962C8B-B14F-4D97-AF65-F5344CB8AC3E}">
        <p14:creationId xmlns:p14="http://schemas.microsoft.com/office/powerpoint/2010/main" val="1618272679"/>
      </p:ext>
    </p:extLst>
  </p:cSld>
  <p:clrMap bg1="dk1" tx1="lt1" bg2="dk2" tx2="lt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 id="2147483779" r:id="rId13"/>
    <p:sldLayoutId id="2147483780" r:id="rId14"/>
    <p:sldLayoutId id="2147483781" r:id="rId15"/>
    <p:sldLayoutId id="2147483782" r:id="rId16"/>
    <p:sldLayoutId id="2147483783"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http://youtu.be/WvHlNzDb_A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youtu.be/3zT7x5jZEfI" TargetMode="External"/><Relationship Id="rId2" Type="http://schemas.openxmlformats.org/officeDocument/2006/relationships/image" Target="../media/image2.jpg"/><Relationship Id="rId1" Type="http://schemas.openxmlformats.org/officeDocument/2006/relationships/slideLayout" Target="../slideLayouts/slideLayout8.xml"/><Relationship Id="rId5" Type="http://schemas.openxmlformats.org/officeDocument/2006/relationships/hyperlink" Target="http://youtu.be/aD6nMYcWIs4" TargetMode="External"/><Relationship Id="rId4" Type="http://schemas.openxmlformats.org/officeDocument/2006/relationships/hyperlink" Target="http://youtu.be/wvDyFMl5WOI"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youtu.be/X05hbdSxU9w"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youtu.be/q6dO8jXUREQ"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youtu.be/Mr-vaFKSLqI"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9092246" cy="2262781"/>
          </a:xfrm>
        </p:spPr>
        <p:txBody>
          <a:bodyPr/>
          <a:lstStyle/>
          <a:p>
            <a:r>
              <a:rPr lang="en-US" sz="6000" dirty="0" smtClean="0">
                <a:latin typeface="Times New Roman" panose="02020603050405020304" pitchFamily="18" charset="0"/>
                <a:cs typeface="Times New Roman" panose="02020603050405020304" pitchFamily="18" charset="0"/>
              </a:rPr>
              <a:t>Physical Education</a:t>
            </a:r>
            <a:endParaRPr lang="en-US" sz="6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057400" y="1986922"/>
            <a:ext cx="8763000" cy="2022736"/>
          </a:xfrm>
        </p:spPr>
        <p:txBody>
          <a:bodyPr>
            <a:normAutofit/>
          </a:bodyPr>
          <a:lstStyle/>
          <a:p>
            <a:r>
              <a:rPr lang="en-US" sz="4000" dirty="0" smtClean="0"/>
              <a:t>TEAM SPORTS: </a:t>
            </a:r>
          </a:p>
          <a:p>
            <a:r>
              <a:rPr lang="en-US" sz="4000" dirty="0" smtClean="0"/>
              <a:t>Unit 1 -Volleyball </a:t>
            </a:r>
            <a:endParaRPr lang="en-US" sz="40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505200"/>
            <a:ext cx="4215958"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74542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6554867" cy="1524000"/>
          </a:xfrm>
        </p:spPr>
        <p:txBody>
          <a:bodyPr/>
          <a:lstStyle/>
          <a:p>
            <a:r>
              <a:rPr lang="en-US" b="1" dirty="0" smtClean="0"/>
              <a:t>Block</a:t>
            </a:r>
            <a:endParaRPr lang="en-US" dirty="0"/>
          </a:p>
        </p:txBody>
      </p:sp>
      <p:sp>
        <p:nvSpPr>
          <p:cNvPr id="3" name="Content Placeholder 2"/>
          <p:cNvSpPr>
            <a:spLocks noGrp="1"/>
          </p:cNvSpPr>
          <p:nvPr>
            <p:ph idx="1"/>
          </p:nvPr>
        </p:nvSpPr>
        <p:spPr>
          <a:xfrm>
            <a:off x="1752601" y="1219200"/>
            <a:ext cx="6781800" cy="5410200"/>
          </a:xfrm>
        </p:spPr>
        <p:txBody>
          <a:bodyPr>
            <a:normAutofit/>
          </a:bodyPr>
          <a:lstStyle/>
          <a:p>
            <a:r>
              <a:rPr lang="en-US" b="1" dirty="0" smtClean="0"/>
              <a:t>- </a:t>
            </a:r>
            <a:r>
              <a:rPr lang="en-US" b="1" dirty="0"/>
              <a:t>A defensive play by one or more of the front row </a:t>
            </a:r>
            <a:r>
              <a:rPr lang="en-US" b="1" dirty="0" smtClean="0"/>
              <a:t>players.</a:t>
            </a:r>
          </a:p>
          <a:p>
            <a:r>
              <a:rPr lang="en-US" b="1" dirty="0" smtClean="0"/>
              <a:t> Meant </a:t>
            </a:r>
            <a:r>
              <a:rPr lang="en-US" b="1" dirty="0"/>
              <a:t>to intercept a spiked ball</a:t>
            </a:r>
            <a:r>
              <a:rPr lang="en-US" b="1" dirty="0" smtClean="0"/>
              <a:t>.</a:t>
            </a:r>
          </a:p>
          <a:p>
            <a:r>
              <a:rPr lang="en-US" b="1" dirty="0" smtClean="0"/>
              <a:t> </a:t>
            </a:r>
            <a:r>
              <a:rPr lang="en-US" b="1" u="sng" dirty="0"/>
              <a:t>The block does not count as a hit</a:t>
            </a:r>
            <a:r>
              <a:rPr lang="en-US" b="1" u="sng" dirty="0" smtClean="0"/>
              <a:t>.</a:t>
            </a:r>
          </a:p>
          <a:p>
            <a:r>
              <a:rPr lang="en-US" b="1" dirty="0" smtClean="0"/>
              <a:t>Cues:</a:t>
            </a:r>
          </a:p>
          <a:p>
            <a:pPr lvl="1"/>
            <a:r>
              <a:rPr lang="en-US" b="1" dirty="0" smtClean="0"/>
              <a:t>Feet shoulder width apart</a:t>
            </a:r>
          </a:p>
          <a:p>
            <a:pPr lvl="1"/>
            <a:r>
              <a:rPr lang="en-US" b="1" dirty="0" smtClean="0"/>
              <a:t>Hands at shoulder level</a:t>
            </a:r>
          </a:p>
          <a:p>
            <a:pPr lvl="1"/>
            <a:r>
              <a:rPr lang="en-US" b="1" dirty="0" smtClean="0"/>
              <a:t>Track offensive attack and move body into position in front of attack</a:t>
            </a:r>
          </a:p>
          <a:p>
            <a:pPr lvl="1"/>
            <a:r>
              <a:rPr lang="en-US" b="1" dirty="0" smtClean="0"/>
              <a:t>Jump straight up pushing arms straight up</a:t>
            </a:r>
          </a:p>
          <a:p>
            <a:pPr lvl="1"/>
            <a:r>
              <a:rPr lang="en-US" b="1" dirty="0" smtClean="0"/>
              <a:t>Keep hands together and spread fingers</a:t>
            </a:r>
          </a:p>
          <a:p>
            <a:pPr lvl="1"/>
            <a:r>
              <a:rPr lang="en-US" b="1" dirty="0" smtClean="0"/>
              <a:t>Push hands over the net and down</a:t>
            </a:r>
          </a:p>
          <a:p>
            <a:pPr lvl="1"/>
            <a:r>
              <a:rPr lang="en-US" b="1" dirty="0" smtClean="0"/>
              <a:t>Don’t touch the net</a:t>
            </a:r>
            <a:endParaRPr lang="en-US" b="1" dirty="0"/>
          </a:p>
          <a:p>
            <a:endParaRPr lang="en-US" dirty="0"/>
          </a:p>
        </p:txBody>
      </p:sp>
    </p:spTree>
    <p:extLst>
      <p:ext uri="{BB962C8B-B14F-4D97-AF65-F5344CB8AC3E}">
        <p14:creationId xmlns:p14="http://schemas.microsoft.com/office/powerpoint/2010/main" val="37189093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319311"/>
            <a:ext cx="6589199" cy="1280890"/>
          </a:xfrm>
        </p:spPr>
        <p:txBody>
          <a:bodyPr>
            <a:normAutofit/>
          </a:bodyPr>
          <a:lstStyle/>
          <a:p>
            <a:r>
              <a:rPr lang="en-US" sz="4800" b="1" dirty="0" smtClean="0"/>
              <a:t>The Serve</a:t>
            </a:r>
            <a:endParaRPr lang="en-US" sz="4800" b="1" dirty="0"/>
          </a:p>
        </p:txBody>
      </p:sp>
      <p:sp>
        <p:nvSpPr>
          <p:cNvPr id="3" name="Content Placeholder 2"/>
          <p:cNvSpPr>
            <a:spLocks noGrp="1"/>
          </p:cNvSpPr>
          <p:nvPr>
            <p:ph idx="1"/>
          </p:nvPr>
        </p:nvSpPr>
        <p:spPr>
          <a:xfrm>
            <a:off x="609600" y="1752600"/>
            <a:ext cx="6781800" cy="4682070"/>
          </a:xfrm>
        </p:spPr>
        <p:txBody>
          <a:bodyPr>
            <a:normAutofit/>
          </a:bodyPr>
          <a:lstStyle/>
          <a:p>
            <a:r>
              <a:rPr lang="en-US" b="1" dirty="0" smtClean="0"/>
              <a:t>There are </a:t>
            </a:r>
            <a:r>
              <a:rPr lang="en-US" sz="2800" b="1" u="sng" dirty="0" smtClean="0"/>
              <a:t>three</a:t>
            </a:r>
            <a:r>
              <a:rPr lang="en-US" b="1" dirty="0" smtClean="0"/>
              <a:t> types of serves: </a:t>
            </a:r>
          </a:p>
          <a:p>
            <a:r>
              <a:rPr lang="en-US" sz="3600" b="1" u="sng" dirty="0" smtClean="0"/>
              <a:t>Underhand</a:t>
            </a:r>
            <a:r>
              <a:rPr lang="en-US" b="1" dirty="0" smtClean="0"/>
              <a:t> -  easiest to master and is used by beginners. </a:t>
            </a:r>
          </a:p>
          <a:p>
            <a:r>
              <a:rPr lang="en-US" sz="3600" b="1" u="sng" dirty="0" smtClean="0"/>
              <a:t>Sidearm</a:t>
            </a:r>
            <a:r>
              <a:rPr lang="en-US" b="1" dirty="0" smtClean="0"/>
              <a:t> -  useful if you want lower trajectory and can put spin on the ball.  </a:t>
            </a:r>
          </a:p>
          <a:p>
            <a:r>
              <a:rPr lang="en-US" sz="3600" b="1" u="sng" dirty="0" smtClean="0"/>
              <a:t>Overhand</a:t>
            </a:r>
            <a:r>
              <a:rPr lang="en-US" b="1" dirty="0"/>
              <a:t> </a:t>
            </a:r>
            <a:r>
              <a:rPr lang="en-US" b="1" dirty="0" smtClean="0"/>
              <a:t>- the type most commonly seen and is very powerful and most difficult to receive.</a:t>
            </a:r>
          </a:p>
          <a:p>
            <a:pPr marL="0" indent="0">
              <a:buNone/>
            </a:pPr>
            <a:r>
              <a:rPr lang="en-US" b="1" dirty="0" smtClean="0">
                <a:hlinkClick r:id="rId2"/>
              </a:rPr>
              <a:t>http://youtu.be/WvHlNzDb_AE</a:t>
            </a:r>
            <a:endParaRPr lang="en-US" b="1" dirty="0" smtClean="0"/>
          </a:p>
          <a:p>
            <a:endParaRPr lang="en-US" dirty="0" smtClean="0"/>
          </a:p>
          <a:p>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18" y="1"/>
            <a:ext cx="3128682"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4231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192"/>
            <a:ext cx="6554867" cy="1524000"/>
          </a:xfrm>
        </p:spPr>
        <p:txBody>
          <a:bodyPr/>
          <a:lstStyle/>
          <a:p>
            <a:r>
              <a:rPr lang="en-US" b="1" dirty="0" smtClean="0"/>
              <a:t>Overhead Serve</a:t>
            </a:r>
            <a:endParaRPr lang="en-US" b="1" dirty="0"/>
          </a:p>
        </p:txBody>
      </p:sp>
      <p:sp>
        <p:nvSpPr>
          <p:cNvPr id="3" name="Content Placeholder 2"/>
          <p:cNvSpPr>
            <a:spLocks noGrp="1"/>
          </p:cNvSpPr>
          <p:nvPr>
            <p:ph idx="1"/>
          </p:nvPr>
        </p:nvSpPr>
        <p:spPr>
          <a:xfrm>
            <a:off x="762000" y="990600"/>
            <a:ext cx="7162800" cy="5520270"/>
          </a:xfrm>
        </p:spPr>
        <p:txBody>
          <a:bodyPr>
            <a:normAutofit/>
          </a:bodyPr>
          <a:lstStyle/>
          <a:p>
            <a:r>
              <a:rPr lang="en-US" b="1" u="sng" dirty="0" smtClean="0"/>
              <a:t>Cues:</a:t>
            </a:r>
          </a:p>
          <a:p>
            <a:pPr lvl="1"/>
            <a:r>
              <a:rPr lang="en-US" sz="2000" b="1" dirty="0" smtClean="0"/>
              <a:t>Align shoulders square to the net facing the target area. </a:t>
            </a:r>
            <a:endParaRPr lang="en-US" sz="2000" b="1" dirty="0"/>
          </a:p>
          <a:p>
            <a:pPr lvl="1"/>
            <a:r>
              <a:rPr lang="en-US" sz="2000" b="1" dirty="0" smtClean="0"/>
              <a:t>Step forward with the foot opposite the striking/serving hand</a:t>
            </a:r>
          </a:p>
          <a:p>
            <a:pPr lvl="1"/>
            <a:r>
              <a:rPr lang="en-US" sz="2000" b="1" dirty="0" smtClean="0"/>
              <a:t>Toss the ball, 3-4 feet about your head and in front of the serving shoulder.</a:t>
            </a:r>
          </a:p>
          <a:p>
            <a:pPr lvl="1"/>
            <a:r>
              <a:rPr lang="en-US" sz="2000" b="1" dirty="0" smtClean="0"/>
              <a:t>Keep your eyes on the ball</a:t>
            </a:r>
          </a:p>
          <a:p>
            <a:pPr lvl="1"/>
            <a:r>
              <a:rPr lang="en-US" sz="2000" b="1" dirty="0" smtClean="0"/>
              <a:t>Strike the ball with an open hand in one continuous motion (swing through the ball”)</a:t>
            </a:r>
          </a:p>
          <a:p>
            <a:pPr lvl="1"/>
            <a:r>
              <a:rPr lang="en-US" sz="2000" b="1" dirty="0" smtClean="0"/>
              <a:t>Follow through with the striking hand in the direction of the ball</a:t>
            </a:r>
          </a:p>
          <a:p>
            <a:pPr lvl="1"/>
            <a:r>
              <a:rPr lang="en-US" sz="2000" b="1" dirty="0" smtClean="0"/>
              <a:t>Transfer weight from your back foot to the front foot</a:t>
            </a:r>
            <a:endParaRPr lang="en-US" sz="2000" b="1" dirty="0"/>
          </a:p>
        </p:txBody>
      </p:sp>
    </p:spTree>
    <p:extLst>
      <p:ext uri="{BB962C8B-B14F-4D97-AF65-F5344CB8AC3E}">
        <p14:creationId xmlns:p14="http://schemas.microsoft.com/office/powerpoint/2010/main" val="239983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554867" cy="1524000"/>
          </a:xfrm>
        </p:spPr>
        <p:txBody>
          <a:bodyPr/>
          <a:lstStyle/>
          <a:p>
            <a:r>
              <a:rPr lang="en-US" b="1" dirty="0" smtClean="0"/>
              <a:t>Scoring</a:t>
            </a:r>
            <a:endParaRPr lang="en-US" b="1" dirty="0"/>
          </a:p>
        </p:txBody>
      </p:sp>
      <p:sp>
        <p:nvSpPr>
          <p:cNvPr id="3" name="Content Placeholder 2"/>
          <p:cNvSpPr>
            <a:spLocks noGrp="1"/>
          </p:cNvSpPr>
          <p:nvPr>
            <p:ph idx="1"/>
          </p:nvPr>
        </p:nvSpPr>
        <p:spPr>
          <a:xfrm>
            <a:off x="609600" y="1219200"/>
            <a:ext cx="7391400" cy="6400799"/>
          </a:xfrm>
        </p:spPr>
        <p:txBody>
          <a:bodyPr>
            <a:normAutofit/>
          </a:bodyPr>
          <a:lstStyle/>
          <a:p>
            <a:r>
              <a:rPr lang="en-US" sz="2800" b="1" u="sng" dirty="0" smtClean="0"/>
              <a:t>Rally scoring </a:t>
            </a:r>
            <a:r>
              <a:rPr lang="en-US" sz="2800" b="1" dirty="0" smtClean="0"/>
              <a:t>- </a:t>
            </a:r>
            <a:r>
              <a:rPr lang="en-US" sz="2800" b="1" dirty="0"/>
              <a:t>W</a:t>
            </a:r>
            <a:r>
              <a:rPr lang="en-US" sz="2800" b="1" dirty="0" smtClean="0"/>
              <a:t>hen the serving team wins a rally, they score a point. </a:t>
            </a:r>
          </a:p>
          <a:p>
            <a:r>
              <a:rPr lang="en-US" sz="2800" b="1" dirty="0" smtClean="0"/>
              <a:t>When the receiving team wins a rally, they gain a point and the right to serve. </a:t>
            </a:r>
          </a:p>
          <a:p>
            <a:r>
              <a:rPr lang="en-US" sz="2800" b="1" dirty="0" smtClean="0"/>
              <a:t>Games (Sets) are played to </a:t>
            </a:r>
            <a:r>
              <a:rPr lang="en-US" sz="2800" b="1" u="sng" dirty="0" smtClean="0"/>
              <a:t>25 points </a:t>
            </a:r>
            <a:r>
              <a:rPr lang="en-US" sz="2800" b="1" dirty="0" smtClean="0"/>
              <a:t>with a </a:t>
            </a:r>
            <a:r>
              <a:rPr lang="en-US" sz="2800" b="1" u="sng" dirty="0" smtClean="0"/>
              <a:t>minimum two-point advantage.</a:t>
            </a:r>
          </a:p>
          <a:p>
            <a:r>
              <a:rPr lang="en-US" sz="2800" b="1" u="sng" dirty="0" err="1" smtClean="0"/>
              <a:t>Sideout</a:t>
            </a:r>
            <a:r>
              <a:rPr lang="en-US" sz="2800" b="1" u="sng" dirty="0" smtClean="0"/>
              <a:t> scoring </a:t>
            </a:r>
            <a:r>
              <a:rPr lang="en-US" sz="2800" b="1" dirty="0" smtClean="0"/>
              <a:t>– the receiving team wins the right to serve but not a point at the end of a rally.</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4555974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589199" cy="1280890"/>
          </a:xfrm>
        </p:spPr>
        <p:txBody>
          <a:bodyPr/>
          <a:lstStyle/>
          <a:p>
            <a:r>
              <a:rPr lang="en-US" b="1" dirty="0" smtClean="0"/>
              <a:t>Basic Rules</a:t>
            </a:r>
            <a:endParaRPr lang="en-US" b="1" dirty="0"/>
          </a:p>
        </p:txBody>
      </p:sp>
      <p:sp>
        <p:nvSpPr>
          <p:cNvPr id="3" name="Content Placeholder 2"/>
          <p:cNvSpPr>
            <a:spLocks noGrp="1"/>
          </p:cNvSpPr>
          <p:nvPr>
            <p:ph idx="1"/>
          </p:nvPr>
        </p:nvSpPr>
        <p:spPr>
          <a:xfrm>
            <a:off x="762000" y="1204690"/>
            <a:ext cx="7315201" cy="6034310"/>
          </a:xfrm>
        </p:spPr>
        <p:txBody>
          <a:bodyPr>
            <a:normAutofit/>
          </a:bodyPr>
          <a:lstStyle/>
          <a:p>
            <a:r>
              <a:rPr lang="en-US" sz="2400" b="1" u="sng" dirty="0"/>
              <a:t>N</a:t>
            </a:r>
            <a:r>
              <a:rPr lang="en-US" sz="2400" b="1" u="sng" dirty="0" smtClean="0"/>
              <a:t>et serve – </a:t>
            </a:r>
            <a:r>
              <a:rPr lang="en-US" b="1" dirty="0" smtClean="0"/>
              <a:t>If the ball is served and makes contact with the net but reaches the opposing team’s side, the ball is considered in play. </a:t>
            </a:r>
          </a:p>
          <a:p>
            <a:r>
              <a:rPr lang="en-US" b="1" dirty="0" smtClean="0"/>
              <a:t> A player may </a:t>
            </a:r>
            <a:r>
              <a:rPr lang="en-US" sz="2400" b="1" u="sng" dirty="0" smtClean="0"/>
              <a:t>not</a:t>
            </a:r>
            <a:r>
              <a:rPr lang="en-US" sz="2400" b="1" dirty="0" smtClean="0"/>
              <a:t> </a:t>
            </a:r>
            <a:r>
              <a:rPr lang="en-US" b="1" dirty="0" smtClean="0"/>
              <a:t>hit the ball </a:t>
            </a:r>
            <a:r>
              <a:rPr lang="en-US" b="1" u="sng" dirty="0" smtClean="0"/>
              <a:t>two</a:t>
            </a:r>
            <a:r>
              <a:rPr lang="en-US" b="1" dirty="0" smtClean="0"/>
              <a:t> times in a row. The only exception is if a player attempts to block.</a:t>
            </a:r>
          </a:p>
          <a:p>
            <a:r>
              <a:rPr lang="en-US" b="1" dirty="0" smtClean="0"/>
              <a:t>A team may only touch the ball </a:t>
            </a:r>
            <a:r>
              <a:rPr lang="en-US" b="1" u="sng" dirty="0" smtClean="0"/>
              <a:t>three times </a:t>
            </a:r>
            <a:r>
              <a:rPr lang="en-US" b="1" dirty="0" smtClean="0"/>
              <a:t>before it is sent over the net. </a:t>
            </a:r>
          </a:p>
          <a:p>
            <a:r>
              <a:rPr lang="en-US" sz="2400" b="1" u="sng" dirty="0" smtClean="0"/>
              <a:t>6 players </a:t>
            </a:r>
            <a:r>
              <a:rPr lang="en-US" b="1" dirty="0" smtClean="0"/>
              <a:t>on each team on the court at a time. </a:t>
            </a:r>
          </a:p>
          <a:p>
            <a:r>
              <a:rPr lang="en-US" b="1" dirty="0" smtClean="0"/>
              <a:t> A net violation occurs when any player comes in contact with the net with any part of the body while the ball is in play. </a:t>
            </a:r>
            <a:r>
              <a:rPr lang="en-US" sz="2400" b="1" u="sng" dirty="0" smtClean="0"/>
              <a:t>When spiking the ball, the player’s follow-through may not contact the net. </a:t>
            </a:r>
          </a:p>
          <a:p>
            <a:r>
              <a:rPr lang="en-US" b="1" dirty="0"/>
              <a:t>Players from the back row are allowed to spike the volleyball; however, they have to jump from behind the 10 foot line (spiking line). </a:t>
            </a:r>
          </a:p>
          <a:p>
            <a:pPr marL="0" indent="0">
              <a:buNone/>
            </a:pPr>
            <a:endParaRPr lang="en-US" b="1" dirty="0" smtClean="0"/>
          </a:p>
          <a:p>
            <a:endParaRPr lang="en-US" dirty="0" smtClean="0"/>
          </a:p>
          <a:p>
            <a:endParaRPr lang="en-US" dirty="0"/>
          </a:p>
        </p:txBody>
      </p:sp>
    </p:spTree>
    <p:extLst>
      <p:ext uri="{BB962C8B-B14F-4D97-AF65-F5344CB8AC3E}">
        <p14:creationId xmlns:p14="http://schemas.microsoft.com/office/powerpoint/2010/main" val="17625004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152400"/>
            <a:ext cx="6554867" cy="1524000"/>
          </a:xfrm>
        </p:spPr>
        <p:txBody>
          <a:bodyPr>
            <a:normAutofit/>
          </a:bodyPr>
          <a:lstStyle/>
          <a:p>
            <a:r>
              <a:rPr lang="en-US" sz="3600" b="1" dirty="0" smtClean="0"/>
              <a:t>Basic Rules</a:t>
            </a:r>
            <a:endParaRPr lang="en-US" sz="3600" b="1" dirty="0"/>
          </a:p>
        </p:txBody>
      </p:sp>
      <p:sp>
        <p:nvSpPr>
          <p:cNvPr id="3" name="Content Placeholder 2"/>
          <p:cNvSpPr>
            <a:spLocks noGrp="1"/>
          </p:cNvSpPr>
          <p:nvPr>
            <p:ph idx="1"/>
          </p:nvPr>
        </p:nvSpPr>
        <p:spPr>
          <a:xfrm>
            <a:off x="548640" y="1219200"/>
            <a:ext cx="7467600" cy="5029200"/>
          </a:xfrm>
        </p:spPr>
        <p:txBody>
          <a:bodyPr>
            <a:normAutofit/>
          </a:bodyPr>
          <a:lstStyle/>
          <a:p>
            <a:r>
              <a:rPr lang="en-US" sz="2400" b="1" dirty="0" smtClean="0"/>
              <a:t>If the ball hits the ceiling and comes down on the opposing team’s court, it is considered out of bounds. However, if the ball contacts the ceiling and comes down on the same side of the net, the ball is still playable. </a:t>
            </a:r>
          </a:p>
          <a:p>
            <a:r>
              <a:rPr lang="en-US" sz="2400" b="1" dirty="0" smtClean="0"/>
              <a:t> </a:t>
            </a:r>
            <a:r>
              <a:rPr lang="en-US" sz="2400" b="1" u="sng" dirty="0" smtClean="0"/>
              <a:t>No player </a:t>
            </a:r>
            <a:r>
              <a:rPr lang="en-US" sz="2400" b="1" dirty="0" smtClean="0"/>
              <a:t>may contact the ball on the opponent’s side of the net, </a:t>
            </a:r>
            <a:r>
              <a:rPr lang="en-US" sz="2400" b="1" u="sng" dirty="0" smtClean="0"/>
              <a:t>unless it is a block. </a:t>
            </a:r>
          </a:p>
          <a:p>
            <a:r>
              <a:rPr lang="en-US" sz="2400" b="1" dirty="0" smtClean="0"/>
              <a:t> Players rotate in a </a:t>
            </a:r>
            <a:r>
              <a:rPr lang="en-US" sz="2400" b="1" u="sng" dirty="0" smtClean="0"/>
              <a:t>clockwise position</a:t>
            </a:r>
            <a:r>
              <a:rPr lang="en-US" sz="2400" b="1" dirty="0" smtClean="0"/>
              <a:t>. </a:t>
            </a:r>
          </a:p>
          <a:p>
            <a:r>
              <a:rPr lang="en-US" sz="2400" b="1" dirty="0" smtClean="0"/>
              <a:t> Blocking a served ball is not permitted, nor is attacking a served ball while the ball is directly over the net.</a:t>
            </a:r>
          </a:p>
          <a:p>
            <a:endParaRPr lang="en-US" dirty="0"/>
          </a:p>
        </p:txBody>
      </p:sp>
    </p:spTree>
    <p:extLst>
      <p:ext uri="{BB962C8B-B14F-4D97-AF65-F5344CB8AC3E}">
        <p14:creationId xmlns:p14="http://schemas.microsoft.com/office/powerpoint/2010/main" val="26404241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6554867" cy="1524000"/>
          </a:xfrm>
        </p:spPr>
        <p:txBody>
          <a:bodyPr/>
          <a:lstStyle/>
          <a:p>
            <a:r>
              <a:rPr lang="en-US" b="1" dirty="0" smtClean="0"/>
              <a:t>Line/Court Rules</a:t>
            </a:r>
            <a:endParaRPr lang="en-US" b="1" dirty="0"/>
          </a:p>
        </p:txBody>
      </p:sp>
      <p:sp>
        <p:nvSpPr>
          <p:cNvPr id="3" name="Content Placeholder 2"/>
          <p:cNvSpPr>
            <a:spLocks noGrp="1"/>
          </p:cNvSpPr>
          <p:nvPr>
            <p:ph idx="1"/>
          </p:nvPr>
        </p:nvSpPr>
        <p:spPr>
          <a:xfrm>
            <a:off x="1143000" y="1295400"/>
            <a:ext cx="7391401" cy="5334000"/>
          </a:xfrm>
        </p:spPr>
        <p:txBody>
          <a:bodyPr>
            <a:normAutofit fontScale="92500" lnSpcReduction="10000"/>
          </a:bodyPr>
          <a:lstStyle/>
          <a:p>
            <a:r>
              <a:rPr lang="en-US" sz="3200" b="1" dirty="0" smtClean="0"/>
              <a:t>A ball is considered in bounds if any part of the ball is touching the side or end line. </a:t>
            </a:r>
          </a:p>
          <a:p>
            <a:r>
              <a:rPr lang="en-US" sz="3200" b="1" dirty="0" smtClean="0"/>
              <a:t>A player may step on the centerline but his/her entire foot may not be completely over the line. </a:t>
            </a:r>
          </a:p>
          <a:p>
            <a:r>
              <a:rPr lang="en-US" sz="3200" b="1" dirty="0" smtClean="0"/>
              <a:t>When serving, a player may not step on or over the end line until after contacting the ball. </a:t>
            </a:r>
          </a:p>
          <a:p>
            <a:r>
              <a:rPr lang="en-US" sz="3200" b="1" dirty="0" smtClean="0"/>
              <a:t>If the ball hits the antenna, it is considered out of bounds. </a:t>
            </a:r>
          </a:p>
          <a:p>
            <a:endParaRPr lang="en-US" dirty="0"/>
          </a:p>
        </p:txBody>
      </p:sp>
    </p:spTree>
    <p:extLst>
      <p:ext uri="{BB962C8B-B14F-4D97-AF65-F5344CB8AC3E}">
        <p14:creationId xmlns:p14="http://schemas.microsoft.com/office/powerpoint/2010/main" val="11669159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562600"/>
            <a:ext cx="6554867" cy="1524000"/>
          </a:xfrm>
        </p:spPr>
        <p:txBody>
          <a:bodyPr/>
          <a:lstStyle/>
          <a:p>
            <a:r>
              <a:rPr lang="en-US" b="1" dirty="0" smtClean="0"/>
              <a:t>Terms to Know</a:t>
            </a:r>
            <a:endParaRPr lang="en-US" b="1" dirty="0"/>
          </a:p>
        </p:txBody>
      </p:sp>
      <p:sp>
        <p:nvSpPr>
          <p:cNvPr id="3" name="Content Placeholder 2"/>
          <p:cNvSpPr>
            <a:spLocks noGrp="1"/>
          </p:cNvSpPr>
          <p:nvPr>
            <p:ph idx="1"/>
          </p:nvPr>
        </p:nvSpPr>
        <p:spPr>
          <a:xfrm>
            <a:off x="533400" y="533400"/>
            <a:ext cx="7391400" cy="5410200"/>
          </a:xfrm>
        </p:spPr>
        <p:txBody>
          <a:bodyPr>
            <a:normAutofit/>
          </a:bodyPr>
          <a:lstStyle/>
          <a:p>
            <a:r>
              <a:rPr lang="en-US" sz="2800" b="1" u="sng" dirty="0" smtClean="0"/>
              <a:t>Ace – </a:t>
            </a:r>
            <a:r>
              <a:rPr lang="en-US" sz="2800" b="1" dirty="0" smtClean="0"/>
              <a:t>A serve which lands on the court for a point without being touched. </a:t>
            </a:r>
          </a:p>
          <a:p>
            <a:r>
              <a:rPr lang="en-US" sz="2800" b="1" u="sng" dirty="0" smtClean="0"/>
              <a:t>Back Set-A </a:t>
            </a:r>
            <a:r>
              <a:rPr lang="en-US" sz="2800" b="1" dirty="0" smtClean="0"/>
              <a:t>set made over the head and back of the setter. </a:t>
            </a:r>
          </a:p>
          <a:p>
            <a:r>
              <a:rPr lang="en-US" sz="2800" b="1" u="sng" dirty="0" smtClean="0"/>
              <a:t>Floater</a:t>
            </a:r>
            <a:r>
              <a:rPr lang="en-US" sz="2800" b="1" dirty="0" smtClean="0"/>
              <a:t>-A serve that is softly hit with no spin that “floats” or wobbles in flight. </a:t>
            </a:r>
          </a:p>
          <a:p>
            <a:r>
              <a:rPr lang="en-US" sz="2800" b="1" u="sng" dirty="0" smtClean="0"/>
              <a:t>Hitter</a:t>
            </a:r>
            <a:r>
              <a:rPr lang="en-US" sz="2800" b="1" dirty="0" smtClean="0"/>
              <a:t> – The player who spikes the ball. </a:t>
            </a:r>
          </a:p>
          <a:p>
            <a:r>
              <a:rPr lang="en-US" sz="2800" b="1" u="sng" dirty="0" smtClean="0"/>
              <a:t>Kill </a:t>
            </a:r>
            <a:r>
              <a:rPr lang="en-US" sz="2800" b="1" dirty="0" smtClean="0"/>
              <a:t>- A non-returnable hit by a player. </a:t>
            </a:r>
          </a:p>
          <a:p>
            <a:r>
              <a:rPr lang="en-US" sz="2800" b="1" u="sng" dirty="0" smtClean="0"/>
              <a:t>Dink</a:t>
            </a:r>
            <a:r>
              <a:rPr lang="en-US" sz="2800" b="1" u="sng" dirty="0"/>
              <a:t> </a:t>
            </a:r>
            <a:r>
              <a:rPr lang="en-US" sz="2800" b="1" dirty="0" smtClean="0"/>
              <a:t>- A one-handed, soft hit into the opponent’s court using the fingertips. </a:t>
            </a:r>
          </a:p>
          <a:p>
            <a:endParaRPr lang="en-US" dirty="0"/>
          </a:p>
        </p:txBody>
      </p:sp>
    </p:spTree>
    <p:extLst>
      <p:ext uri="{BB962C8B-B14F-4D97-AF65-F5344CB8AC3E}">
        <p14:creationId xmlns:p14="http://schemas.microsoft.com/office/powerpoint/2010/main" val="2037319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400"/>
            <a:ext cx="6554867" cy="1524000"/>
          </a:xfrm>
        </p:spPr>
        <p:txBody>
          <a:bodyPr/>
          <a:lstStyle/>
          <a:p>
            <a:r>
              <a:rPr lang="en-US" b="1" dirty="0" smtClean="0"/>
              <a:t>Terms to Know</a:t>
            </a:r>
            <a:endParaRPr lang="en-US" b="1" dirty="0"/>
          </a:p>
        </p:txBody>
      </p:sp>
      <p:sp>
        <p:nvSpPr>
          <p:cNvPr id="3" name="Content Placeholder 2"/>
          <p:cNvSpPr>
            <a:spLocks noGrp="1"/>
          </p:cNvSpPr>
          <p:nvPr>
            <p:ph idx="1"/>
          </p:nvPr>
        </p:nvSpPr>
        <p:spPr>
          <a:xfrm>
            <a:off x="533400" y="533400"/>
            <a:ext cx="7391400" cy="5791200"/>
          </a:xfrm>
        </p:spPr>
        <p:txBody>
          <a:bodyPr>
            <a:normAutofit/>
          </a:bodyPr>
          <a:lstStyle/>
          <a:p>
            <a:r>
              <a:rPr lang="en-US" sz="2400" b="1" u="sng" dirty="0" smtClean="0"/>
              <a:t>Legal Hit </a:t>
            </a:r>
            <a:r>
              <a:rPr lang="en-US" sz="2400" b="1" dirty="0" smtClean="0"/>
              <a:t>– Contact with the ball by a player’s body above the waist, and in which the ball does not visibly come to rest. </a:t>
            </a:r>
          </a:p>
          <a:p>
            <a:r>
              <a:rPr lang="en-US" sz="2400" b="1" u="sng" dirty="0" smtClean="0"/>
              <a:t>Illegal Hit </a:t>
            </a:r>
            <a:r>
              <a:rPr lang="en-US" sz="2400" b="1" dirty="0" smtClean="0"/>
              <a:t>– Any hit below the waist, or if the ball visibly comes to rest. </a:t>
            </a:r>
          </a:p>
          <a:p>
            <a:r>
              <a:rPr lang="en-US" sz="2400" b="1" u="sng" dirty="0" smtClean="0"/>
              <a:t>Carry - </a:t>
            </a:r>
            <a:r>
              <a:rPr lang="en-US" sz="2400" b="1" dirty="0" smtClean="0"/>
              <a:t>When the ball rests momentarily on one or both hands. Point is awarded to opposing team.</a:t>
            </a:r>
          </a:p>
          <a:p>
            <a:r>
              <a:rPr lang="en-US" sz="2400" b="1" u="sng" dirty="0" smtClean="0"/>
              <a:t>Double hit </a:t>
            </a:r>
            <a:r>
              <a:rPr lang="en-US" sz="2400" b="1" dirty="0" smtClean="0"/>
              <a:t>– If one player hits the ball more than once </a:t>
            </a:r>
            <a:r>
              <a:rPr lang="en-US" sz="2400" b="1" dirty="0"/>
              <a:t>,</a:t>
            </a:r>
            <a:r>
              <a:rPr lang="en-US" sz="2400" b="1" u="sng" dirty="0" smtClean="0"/>
              <a:t>consecutively</a:t>
            </a:r>
            <a:r>
              <a:rPr lang="en-US" sz="2400" b="1" dirty="0" smtClean="0"/>
              <a:t>. Point is awarded to opposing team.</a:t>
            </a:r>
          </a:p>
          <a:p>
            <a:r>
              <a:rPr lang="en-US" sz="2400" b="1" u="sng" dirty="0" smtClean="0"/>
              <a:t>Foul - </a:t>
            </a:r>
            <a:r>
              <a:rPr lang="en-US" sz="2400" b="1" dirty="0" smtClean="0"/>
              <a:t>An infraction of the rules. Point is awarded to opposing team</a:t>
            </a:r>
          </a:p>
          <a:p>
            <a:endParaRPr lang="en-US" dirty="0"/>
          </a:p>
        </p:txBody>
      </p:sp>
    </p:spTree>
    <p:extLst>
      <p:ext uri="{BB962C8B-B14F-4D97-AF65-F5344CB8AC3E}">
        <p14:creationId xmlns:p14="http://schemas.microsoft.com/office/powerpoint/2010/main" val="7105948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0"/>
            <a:ext cx="6554867" cy="1524000"/>
          </a:xfrm>
        </p:spPr>
        <p:txBody>
          <a:bodyPr/>
          <a:lstStyle/>
          <a:p>
            <a:r>
              <a:rPr lang="en-US" b="1" dirty="0" smtClean="0"/>
              <a:t>Terms to Know</a:t>
            </a:r>
            <a:endParaRPr lang="en-US" b="1" dirty="0"/>
          </a:p>
        </p:txBody>
      </p:sp>
      <p:sp>
        <p:nvSpPr>
          <p:cNvPr id="3" name="Content Placeholder 2"/>
          <p:cNvSpPr>
            <a:spLocks noGrp="1"/>
          </p:cNvSpPr>
          <p:nvPr>
            <p:ph idx="1"/>
          </p:nvPr>
        </p:nvSpPr>
        <p:spPr>
          <a:xfrm>
            <a:off x="228600" y="762000"/>
            <a:ext cx="6859667" cy="5029200"/>
          </a:xfrm>
        </p:spPr>
        <p:txBody>
          <a:bodyPr>
            <a:normAutofit/>
          </a:bodyPr>
          <a:lstStyle/>
          <a:p>
            <a:r>
              <a:rPr lang="en-US" sz="2800" b="1" u="sng" dirty="0" smtClean="0"/>
              <a:t>Foot Fault </a:t>
            </a:r>
            <a:r>
              <a:rPr lang="en-US" sz="2800" b="1" dirty="0" smtClean="0"/>
              <a:t>– Server steps on or over end line before he/she contacts the ball. </a:t>
            </a:r>
          </a:p>
          <a:p>
            <a:r>
              <a:rPr lang="en-US" sz="2800" b="1" u="sng" dirty="0" smtClean="0"/>
              <a:t>Net Recovery </a:t>
            </a:r>
            <a:r>
              <a:rPr lang="en-US" sz="2800" b="1" dirty="0" smtClean="0"/>
              <a:t>– An attempt to play a ball that has been hit into the net. </a:t>
            </a:r>
          </a:p>
          <a:p>
            <a:r>
              <a:rPr lang="en-US" sz="2800" b="1" u="sng" dirty="0" smtClean="0"/>
              <a:t>Side out </a:t>
            </a:r>
            <a:r>
              <a:rPr lang="en-US" sz="2800" b="1" dirty="0" smtClean="0"/>
              <a:t>- When the serving team violates a rule or hits the ball out. </a:t>
            </a:r>
          </a:p>
          <a:p>
            <a:r>
              <a:rPr lang="en-US" sz="2800" b="1" u="sng" dirty="0" smtClean="0"/>
              <a:t>Match</a:t>
            </a:r>
            <a:r>
              <a:rPr lang="en-US" sz="2800" b="1" dirty="0" smtClean="0"/>
              <a:t> – The varsity match winner is the team who wins 3 out of 5 sets (aka games).</a:t>
            </a:r>
          </a:p>
          <a:p>
            <a:endParaRPr lang="en-US" dirty="0"/>
          </a:p>
        </p:txBody>
      </p:sp>
    </p:spTree>
    <p:extLst>
      <p:ext uri="{BB962C8B-B14F-4D97-AF65-F5344CB8AC3E}">
        <p14:creationId xmlns:p14="http://schemas.microsoft.com/office/powerpoint/2010/main" val="1857980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304800"/>
            <a:ext cx="7696200" cy="1524000"/>
          </a:xfrm>
        </p:spPr>
        <p:txBody>
          <a:bodyPr>
            <a:normAutofit/>
          </a:bodyPr>
          <a:lstStyle/>
          <a:p>
            <a:r>
              <a:rPr lang="en-US" sz="4400" b="1" dirty="0" smtClean="0">
                <a:latin typeface="Times New Roman" panose="02020603050405020304" pitchFamily="18" charset="0"/>
                <a:cs typeface="Times New Roman" panose="02020603050405020304" pitchFamily="18" charset="0"/>
              </a:rPr>
              <a:t>History of Volleyball</a:t>
            </a:r>
            <a:endParaRPr lang="en-US" sz="4400" b="1"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990600" y="1810512"/>
            <a:ext cx="6781800" cy="4495800"/>
          </a:xfrm>
        </p:spPr>
        <p:txBody>
          <a:bodyPr>
            <a:normAutofit/>
          </a:bodyPr>
          <a:lstStyle/>
          <a:p>
            <a:r>
              <a:rPr lang="en-US" sz="2800" b="1" dirty="0" smtClean="0"/>
              <a:t>YMCA</a:t>
            </a:r>
            <a:r>
              <a:rPr lang="en-US" sz="2800" dirty="0" smtClean="0"/>
              <a:t> Director </a:t>
            </a:r>
            <a:r>
              <a:rPr lang="en-US" sz="2800" b="1" u="sng" dirty="0" smtClean="0"/>
              <a:t>William G. Morgan </a:t>
            </a:r>
            <a:r>
              <a:rPr lang="en-US" sz="2800" dirty="0" smtClean="0"/>
              <a:t>developed the game of volleyball in </a:t>
            </a:r>
            <a:r>
              <a:rPr lang="en-US" sz="2800" b="1" u="sng" dirty="0" smtClean="0"/>
              <a:t>1895</a:t>
            </a:r>
            <a:r>
              <a:rPr lang="en-US" sz="2800" dirty="0" smtClean="0"/>
              <a:t> in </a:t>
            </a:r>
            <a:r>
              <a:rPr lang="en-US" sz="2800" b="1" u="sng" dirty="0" smtClean="0"/>
              <a:t>Holyoke, Massachusetts</a:t>
            </a:r>
            <a:r>
              <a:rPr lang="en-US" sz="2800" u="sng" dirty="0" smtClean="0"/>
              <a:t>.</a:t>
            </a:r>
          </a:p>
          <a:p>
            <a:r>
              <a:rPr lang="en-US" sz="2800" dirty="0" smtClean="0"/>
              <a:t>It was a recreational activity for businessmen who wanted a game that had less physical contact than basketball. </a:t>
            </a:r>
          </a:p>
          <a:p>
            <a:r>
              <a:rPr lang="en-US" sz="2800" dirty="0" smtClean="0"/>
              <a:t>Morgan originally called the game “</a:t>
            </a:r>
            <a:r>
              <a:rPr lang="en-US" sz="2800" b="1" dirty="0" err="1" smtClean="0"/>
              <a:t>Mintonette</a:t>
            </a:r>
            <a:r>
              <a:rPr lang="en-US" sz="2800" dirty="0" smtClean="0"/>
              <a:t>”.</a:t>
            </a:r>
            <a:endParaRPr lang="en-US" sz="2800" dirty="0"/>
          </a:p>
        </p:txBody>
      </p:sp>
    </p:spTree>
    <p:extLst>
      <p:ext uri="{BB962C8B-B14F-4D97-AF65-F5344CB8AC3E}">
        <p14:creationId xmlns:p14="http://schemas.microsoft.com/office/powerpoint/2010/main" val="4466828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4" y="5638800"/>
            <a:ext cx="6554867" cy="1524000"/>
          </a:xfrm>
        </p:spPr>
        <p:txBody>
          <a:bodyPr/>
          <a:lstStyle/>
          <a:p>
            <a:r>
              <a:rPr lang="en-US" b="1" dirty="0" smtClean="0"/>
              <a:t>Etiquette of the Sport</a:t>
            </a:r>
            <a:endParaRPr lang="en-US" b="1" dirty="0"/>
          </a:p>
        </p:txBody>
      </p:sp>
      <p:sp>
        <p:nvSpPr>
          <p:cNvPr id="3" name="Content Placeholder 2"/>
          <p:cNvSpPr>
            <a:spLocks noGrp="1"/>
          </p:cNvSpPr>
          <p:nvPr>
            <p:ph idx="1"/>
          </p:nvPr>
        </p:nvSpPr>
        <p:spPr>
          <a:xfrm>
            <a:off x="228600" y="533400"/>
            <a:ext cx="6859667" cy="5562600"/>
          </a:xfrm>
        </p:spPr>
        <p:txBody>
          <a:bodyPr>
            <a:normAutofit lnSpcReduction="10000"/>
          </a:bodyPr>
          <a:lstStyle/>
          <a:p>
            <a:r>
              <a:rPr lang="en-US" sz="2400" b="1" u="sng" dirty="0" smtClean="0"/>
              <a:t>Announce </a:t>
            </a:r>
            <a:r>
              <a:rPr lang="en-US" sz="2400" b="1" u="sng" dirty="0"/>
              <a:t>the score before each serve</a:t>
            </a:r>
            <a:r>
              <a:rPr lang="en-US" sz="2400" b="1" dirty="0"/>
              <a:t>, if not a point will be awarded to opposing team.</a:t>
            </a:r>
          </a:p>
          <a:p>
            <a:r>
              <a:rPr lang="en-US" sz="2400" b="1" u="sng" dirty="0"/>
              <a:t>R</a:t>
            </a:r>
            <a:r>
              <a:rPr lang="en-US" sz="2400" b="1" u="sng" dirty="0" smtClean="0"/>
              <a:t>oll </a:t>
            </a:r>
            <a:r>
              <a:rPr lang="en-US" sz="2400" b="1" u="sng" dirty="0"/>
              <a:t>the ball under </a:t>
            </a:r>
            <a:r>
              <a:rPr lang="en-US" sz="2400" b="1" dirty="0"/>
              <a:t>the net when returning it to the server, </a:t>
            </a:r>
            <a:r>
              <a:rPr lang="en-US" sz="2400" b="1" u="sng" dirty="0"/>
              <a:t>if not a point will be awarded to serving team.</a:t>
            </a:r>
          </a:p>
          <a:p>
            <a:r>
              <a:rPr lang="en-US" sz="2400" b="1" u="sng" dirty="0" smtClean="0"/>
              <a:t>Do </a:t>
            </a:r>
            <a:r>
              <a:rPr lang="en-US" sz="2400" b="1" u="sng" dirty="0"/>
              <a:t>not kick </a:t>
            </a:r>
            <a:r>
              <a:rPr lang="en-US" sz="2400" b="1" dirty="0"/>
              <a:t>the volleyball </a:t>
            </a:r>
          </a:p>
          <a:p>
            <a:r>
              <a:rPr lang="en-US" sz="2400" b="1" dirty="0" smtClean="0"/>
              <a:t>Play </a:t>
            </a:r>
            <a:r>
              <a:rPr lang="en-US" sz="2400" b="1" dirty="0"/>
              <a:t>the ball only when it is near you allowing other teammates an opportunity to be part of the game. (Although competition is an integral part of the game, cooperation is important in setting up the ball and accomplishing other team strategies.)</a:t>
            </a:r>
          </a:p>
          <a:p>
            <a:endParaRPr lang="en-US" dirty="0"/>
          </a:p>
        </p:txBody>
      </p:sp>
    </p:spTree>
    <p:extLst>
      <p:ext uri="{BB962C8B-B14F-4D97-AF65-F5344CB8AC3E}">
        <p14:creationId xmlns:p14="http://schemas.microsoft.com/office/powerpoint/2010/main" val="2603992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1528319" y="-466912"/>
            <a:ext cx="6019800" cy="1162050"/>
          </a:xfrm>
        </p:spPr>
        <p:txBody>
          <a:bodyPr>
            <a:noAutofit/>
          </a:bodyPr>
          <a:lstStyle/>
          <a:p>
            <a:r>
              <a:rPr lang="en-US" sz="3600" dirty="0" smtClean="0"/>
              <a:t>      </a:t>
            </a:r>
            <a:r>
              <a:rPr lang="en-US" sz="3600" b="1" u="sng" dirty="0" smtClean="0"/>
              <a:t>Icons of the Sport</a:t>
            </a:r>
            <a:endParaRPr lang="en-US" sz="3600" b="1" u="sng"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526358"/>
            <a:ext cx="4544568" cy="4020310"/>
          </a:xfrm>
        </p:spPr>
      </p:pic>
      <p:sp>
        <p:nvSpPr>
          <p:cNvPr id="10" name="Content Placeholder 9"/>
          <p:cNvSpPr>
            <a:spLocks noGrp="1"/>
          </p:cNvSpPr>
          <p:nvPr>
            <p:ph type="body" sz="half" idx="2"/>
          </p:nvPr>
        </p:nvSpPr>
        <p:spPr>
          <a:xfrm>
            <a:off x="1776623" y="1184666"/>
            <a:ext cx="6198126" cy="1398184"/>
          </a:xfrm>
        </p:spPr>
        <p:txBody>
          <a:bodyPr>
            <a:normAutofit/>
          </a:bodyPr>
          <a:lstStyle/>
          <a:p>
            <a:r>
              <a:rPr lang="en-US" sz="3000" b="1" u="sng" dirty="0" smtClean="0"/>
              <a:t>Misty May-</a:t>
            </a:r>
            <a:r>
              <a:rPr lang="en-US" sz="3000" b="1" u="sng" dirty="0" err="1" smtClean="0"/>
              <a:t>Treanor</a:t>
            </a:r>
            <a:r>
              <a:rPr lang="en-US" sz="3000" b="1" u="sng" dirty="0" smtClean="0"/>
              <a:t> &amp; Kerri Walsh </a:t>
            </a:r>
            <a:r>
              <a:rPr lang="en-US" sz="2200" dirty="0"/>
              <a:t>w</a:t>
            </a:r>
            <a:r>
              <a:rPr lang="en-US" sz="2200" dirty="0" smtClean="0"/>
              <a:t>on the Beach Volleyball Gold Medal at the London Olympics .</a:t>
            </a:r>
            <a:endParaRPr lang="en-US" sz="2200" dirty="0"/>
          </a:p>
        </p:txBody>
      </p:sp>
      <p:sp>
        <p:nvSpPr>
          <p:cNvPr id="11" name="Rectangle 10"/>
          <p:cNvSpPr/>
          <p:nvPr/>
        </p:nvSpPr>
        <p:spPr>
          <a:xfrm>
            <a:off x="5178086" y="5163242"/>
            <a:ext cx="2796663" cy="646331"/>
          </a:xfrm>
          <a:prstGeom prst="rect">
            <a:avLst/>
          </a:prstGeom>
        </p:spPr>
        <p:txBody>
          <a:bodyPr wrap="none">
            <a:spAutoFit/>
          </a:bodyPr>
          <a:lstStyle/>
          <a:p>
            <a:r>
              <a:rPr lang="en-US" dirty="0" smtClean="0">
                <a:hlinkClick r:id="rId3"/>
              </a:rPr>
              <a:t>http://youtu.be/3zT7x5jZEfI</a:t>
            </a:r>
            <a:endParaRPr lang="en-US" dirty="0" smtClean="0"/>
          </a:p>
          <a:p>
            <a:endParaRPr lang="en-US" dirty="0"/>
          </a:p>
        </p:txBody>
      </p:sp>
      <p:sp>
        <p:nvSpPr>
          <p:cNvPr id="13" name="Rectangle 12"/>
          <p:cNvSpPr/>
          <p:nvPr/>
        </p:nvSpPr>
        <p:spPr>
          <a:xfrm>
            <a:off x="5059680" y="4215096"/>
            <a:ext cx="3150606" cy="646331"/>
          </a:xfrm>
          <a:prstGeom prst="rect">
            <a:avLst/>
          </a:prstGeom>
        </p:spPr>
        <p:txBody>
          <a:bodyPr wrap="none">
            <a:spAutoFit/>
          </a:bodyPr>
          <a:lstStyle/>
          <a:p>
            <a:r>
              <a:rPr lang="en-US" dirty="0" smtClean="0">
                <a:hlinkClick r:id="rId4"/>
              </a:rPr>
              <a:t>http://youtu.be/wvDyFMl5WOI</a:t>
            </a:r>
            <a:endParaRPr lang="en-US" dirty="0" smtClean="0"/>
          </a:p>
          <a:p>
            <a:endParaRPr lang="en-US" dirty="0"/>
          </a:p>
        </p:txBody>
      </p:sp>
      <p:sp>
        <p:nvSpPr>
          <p:cNvPr id="2" name="Rectangle 1"/>
          <p:cNvSpPr/>
          <p:nvPr/>
        </p:nvSpPr>
        <p:spPr>
          <a:xfrm>
            <a:off x="5029200" y="6096000"/>
            <a:ext cx="3094437" cy="646331"/>
          </a:xfrm>
          <a:prstGeom prst="rect">
            <a:avLst/>
          </a:prstGeom>
        </p:spPr>
        <p:txBody>
          <a:bodyPr wrap="none">
            <a:spAutoFit/>
          </a:bodyPr>
          <a:lstStyle/>
          <a:p>
            <a:r>
              <a:rPr lang="en-US" dirty="0">
                <a:hlinkClick r:id="rId5"/>
              </a:rPr>
              <a:t>http://</a:t>
            </a:r>
            <a:r>
              <a:rPr lang="en-US" dirty="0" smtClean="0">
                <a:hlinkClick r:id="rId5"/>
              </a:rPr>
              <a:t>youtu.be/aD6nMYcWIs4</a:t>
            </a:r>
            <a:endParaRPr lang="en-US" dirty="0" smtClean="0"/>
          </a:p>
          <a:p>
            <a:endParaRPr lang="en-US" dirty="0"/>
          </a:p>
        </p:txBody>
      </p:sp>
    </p:spTree>
    <p:extLst>
      <p:ext uri="{BB962C8B-B14F-4D97-AF65-F5344CB8AC3E}">
        <p14:creationId xmlns:p14="http://schemas.microsoft.com/office/powerpoint/2010/main" val="2434860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924800" cy="2057400"/>
          </a:xfrm>
        </p:spPr>
        <p:txBody>
          <a:bodyPr>
            <a:normAutofit/>
          </a:bodyPr>
          <a:lstStyle/>
          <a:p>
            <a:r>
              <a:rPr lang="en-US" sz="4400" dirty="0" smtClean="0">
                <a:latin typeface="Times New Roman" panose="02020603050405020304" pitchFamily="18" charset="0"/>
                <a:cs typeface="Times New Roman" panose="02020603050405020304" pitchFamily="18" charset="0"/>
              </a:rPr>
              <a:t>Dimensions of The Court</a:t>
            </a: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1000" y="1981200"/>
            <a:ext cx="6707267" cy="4572000"/>
          </a:xfrm>
        </p:spPr>
        <p:txBody>
          <a:bodyPr>
            <a:normAutofit fontScale="70000" lnSpcReduction="20000"/>
          </a:bodyPr>
          <a:lstStyle/>
          <a:p>
            <a:pPr marL="0" indent="0">
              <a:buNone/>
            </a:pPr>
            <a:r>
              <a:rPr lang="en-US" sz="5700" b="1" dirty="0" smtClean="0"/>
              <a:t>Court </a:t>
            </a:r>
          </a:p>
          <a:p>
            <a:r>
              <a:rPr lang="en-US" sz="5700" dirty="0" smtClean="0"/>
              <a:t>60ft long 30ft wide</a:t>
            </a:r>
          </a:p>
          <a:p>
            <a:pPr marL="0" indent="0">
              <a:buNone/>
            </a:pPr>
            <a:r>
              <a:rPr lang="en-US" sz="5700" b="1" dirty="0" smtClean="0"/>
              <a:t>NET</a:t>
            </a:r>
          </a:p>
          <a:p>
            <a:r>
              <a:rPr lang="en-US" sz="5700" dirty="0" smtClean="0"/>
              <a:t>32 feet long, 7’ 4” ¼ from the floor, and 3ft tall. </a:t>
            </a:r>
          </a:p>
          <a:p>
            <a:pPr marL="0" indent="0">
              <a:buNone/>
            </a:pPr>
            <a:r>
              <a:rPr lang="en-US" sz="5700" b="1" dirty="0" smtClean="0"/>
              <a:t>Ball</a:t>
            </a:r>
          </a:p>
          <a:p>
            <a:r>
              <a:rPr lang="en-US" sz="5700" dirty="0" smtClean="0"/>
              <a:t>6-9 oz.</a:t>
            </a:r>
          </a:p>
          <a:p>
            <a:endParaRPr lang="en-US" dirty="0"/>
          </a:p>
        </p:txBody>
      </p:sp>
    </p:spTree>
    <p:extLst>
      <p:ext uri="{BB962C8B-B14F-4D97-AF65-F5344CB8AC3E}">
        <p14:creationId xmlns:p14="http://schemas.microsoft.com/office/powerpoint/2010/main" val="2631563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4384"/>
            <a:ext cx="6554867" cy="1524000"/>
          </a:xfrm>
        </p:spPr>
        <p:txBody>
          <a:bodyPr>
            <a:normAutofit/>
          </a:bodyPr>
          <a:lstStyle/>
          <a:p>
            <a:r>
              <a:rPr lang="en-US" sz="4000" b="1" dirty="0" smtClean="0"/>
              <a:t>Player Positions</a:t>
            </a:r>
            <a:endParaRPr lang="en-US" sz="4000" b="1" dirty="0"/>
          </a:p>
        </p:txBody>
      </p:sp>
      <p:sp>
        <p:nvSpPr>
          <p:cNvPr id="3" name="Content Placeholder 2"/>
          <p:cNvSpPr>
            <a:spLocks noGrp="1"/>
          </p:cNvSpPr>
          <p:nvPr>
            <p:ph idx="1"/>
          </p:nvPr>
        </p:nvSpPr>
        <p:spPr>
          <a:xfrm>
            <a:off x="685800" y="1721778"/>
            <a:ext cx="7010400" cy="5139270"/>
          </a:xfrm>
        </p:spPr>
        <p:txBody>
          <a:bodyPr/>
          <a:lstStyle/>
          <a:p>
            <a:r>
              <a:rPr lang="en-US" sz="3200" b="1" dirty="0" smtClean="0"/>
              <a:t>RB</a:t>
            </a:r>
            <a:r>
              <a:rPr lang="en-US" sz="3200" dirty="0" smtClean="0"/>
              <a:t> = Right back </a:t>
            </a:r>
            <a:r>
              <a:rPr lang="en-US" sz="3200" b="1" dirty="0" smtClean="0"/>
              <a:t>server</a:t>
            </a:r>
            <a:r>
              <a:rPr lang="en-US" sz="3200" dirty="0" smtClean="0"/>
              <a:t> </a:t>
            </a:r>
          </a:p>
          <a:p>
            <a:r>
              <a:rPr lang="en-US" sz="3200" b="1" dirty="0" smtClean="0"/>
              <a:t>CB</a:t>
            </a:r>
            <a:r>
              <a:rPr lang="en-US" sz="3200" dirty="0" smtClean="0"/>
              <a:t> = Center/</a:t>
            </a:r>
            <a:r>
              <a:rPr lang="en-US" sz="3200" b="1" dirty="0" smtClean="0"/>
              <a:t>Middle back </a:t>
            </a:r>
          </a:p>
          <a:p>
            <a:r>
              <a:rPr lang="en-US" sz="3200" b="1" dirty="0" smtClean="0"/>
              <a:t>LB</a:t>
            </a:r>
            <a:r>
              <a:rPr lang="en-US" sz="3200" dirty="0" smtClean="0"/>
              <a:t> = Left back </a:t>
            </a:r>
          </a:p>
          <a:p>
            <a:r>
              <a:rPr lang="en-US" sz="3200" b="1" dirty="0" smtClean="0"/>
              <a:t>RF</a:t>
            </a:r>
            <a:r>
              <a:rPr lang="en-US" sz="3200" dirty="0" smtClean="0"/>
              <a:t> = Right forward/</a:t>
            </a:r>
            <a:r>
              <a:rPr lang="en-US" sz="3200" b="1" dirty="0" smtClean="0"/>
              <a:t>right side hitter </a:t>
            </a:r>
          </a:p>
          <a:p>
            <a:r>
              <a:rPr lang="en-US" sz="3200" b="1" dirty="0" smtClean="0"/>
              <a:t>CF</a:t>
            </a:r>
            <a:r>
              <a:rPr lang="en-US" sz="3200" dirty="0" smtClean="0"/>
              <a:t> = Center forward/</a:t>
            </a:r>
            <a:r>
              <a:rPr lang="en-US" sz="3200" b="1" dirty="0" smtClean="0"/>
              <a:t>middle hitter </a:t>
            </a:r>
          </a:p>
          <a:p>
            <a:r>
              <a:rPr lang="en-US" sz="3200" b="1" dirty="0" smtClean="0"/>
              <a:t>LF</a:t>
            </a:r>
            <a:r>
              <a:rPr lang="en-US" sz="3200" dirty="0" smtClean="0"/>
              <a:t> = Left forward/</a:t>
            </a:r>
            <a:r>
              <a:rPr lang="en-US" sz="3200" b="1" dirty="0" smtClean="0"/>
              <a:t>outside hitter</a:t>
            </a:r>
            <a:r>
              <a:rPr lang="en-US" sz="3200" dirty="0" smtClean="0"/>
              <a:t>.</a:t>
            </a:r>
          </a:p>
          <a:p>
            <a:endParaRPr lang="en-US" dirty="0"/>
          </a:p>
        </p:txBody>
      </p:sp>
    </p:spTree>
    <p:extLst>
      <p:ext uri="{BB962C8B-B14F-4D97-AF65-F5344CB8AC3E}">
        <p14:creationId xmlns:p14="http://schemas.microsoft.com/office/powerpoint/2010/main" val="1031144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8872"/>
            <a:ext cx="6554867" cy="1524000"/>
          </a:xfrm>
        </p:spPr>
        <p:txBody>
          <a:bodyPr/>
          <a:lstStyle/>
          <a:p>
            <a:r>
              <a:rPr lang="en-US" dirty="0" smtClean="0"/>
              <a:t>Forearm pass / Bump</a:t>
            </a:r>
            <a:endParaRPr lang="en-US" dirty="0"/>
          </a:p>
        </p:txBody>
      </p:sp>
      <p:sp>
        <p:nvSpPr>
          <p:cNvPr id="3" name="Content Placeholder 2"/>
          <p:cNvSpPr>
            <a:spLocks noGrp="1"/>
          </p:cNvSpPr>
          <p:nvPr>
            <p:ph idx="1"/>
          </p:nvPr>
        </p:nvSpPr>
        <p:spPr>
          <a:xfrm>
            <a:off x="228601" y="1143000"/>
            <a:ext cx="8305799" cy="6172200"/>
          </a:xfrm>
        </p:spPr>
        <p:txBody>
          <a:bodyPr>
            <a:normAutofit fontScale="92500"/>
          </a:bodyPr>
          <a:lstStyle/>
          <a:p>
            <a:r>
              <a:rPr lang="en-US" b="1" u="sng" dirty="0" smtClean="0"/>
              <a:t>Method of passing the ball: </a:t>
            </a:r>
            <a:r>
              <a:rPr lang="en-US" dirty="0" smtClean="0"/>
              <a:t>Bouncing it simultaneously off of both forearms.</a:t>
            </a:r>
          </a:p>
          <a:p>
            <a:r>
              <a:rPr lang="en-US" dirty="0" smtClean="0"/>
              <a:t>Commonly used for serve reception, passing a hard spiked ball, or passing a ball lower than the nose or away from the middle of the player’s body. </a:t>
            </a:r>
          </a:p>
          <a:p>
            <a:r>
              <a:rPr lang="en-US" dirty="0" smtClean="0"/>
              <a:t>Usually the </a:t>
            </a:r>
            <a:r>
              <a:rPr lang="en-US" b="1" dirty="0" smtClean="0"/>
              <a:t>first hit </a:t>
            </a:r>
            <a:r>
              <a:rPr lang="en-US" dirty="0" smtClean="0"/>
              <a:t>by the receiving team.</a:t>
            </a:r>
          </a:p>
          <a:p>
            <a:r>
              <a:rPr lang="en-US" b="1" dirty="0" smtClean="0"/>
              <a:t>Cues:</a:t>
            </a:r>
          </a:p>
          <a:p>
            <a:pPr lvl="1"/>
            <a:r>
              <a:rPr lang="en-US" dirty="0" smtClean="0"/>
              <a:t>Make platform and lock elbows</a:t>
            </a:r>
          </a:p>
          <a:p>
            <a:pPr lvl="1"/>
            <a:r>
              <a:rPr lang="en-US" dirty="0" smtClean="0"/>
              <a:t>Hold both hands out with your palms facing up</a:t>
            </a:r>
          </a:p>
          <a:p>
            <a:pPr lvl="1"/>
            <a:r>
              <a:rPr lang="en-US" dirty="0" smtClean="0"/>
              <a:t>Keep your fingers together but thumbs spread and facing the outside</a:t>
            </a:r>
          </a:p>
          <a:p>
            <a:pPr lvl="1"/>
            <a:r>
              <a:rPr lang="en-US" dirty="0" smtClean="0"/>
              <a:t>Contact ball with both arms simultaneously</a:t>
            </a:r>
          </a:p>
          <a:p>
            <a:pPr lvl="1"/>
            <a:r>
              <a:rPr lang="en-US" dirty="0" smtClean="0"/>
              <a:t>Move feet to get under ball</a:t>
            </a:r>
          </a:p>
          <a:p>
            <a:pPr lvl="1"/>
            <a:r>
              <a:rPr lang="en-US" dirty="0" smtClean="0"/>
              <a:t>One foot in front of other with knees bent</a:t>
            </a:r>
          </a:p>
          <a:p>
            <a:pPr lvl="1"/>
            <a:r>
              <a:rPr lang="en-US" dirty="0" smtClean="0"/>
              <a:t>Aim arms toward the top of the net and not the ceiling</a:t>
            </a:r>
          </a:p>
          <a:p>
            <a:pPr lvl="1"/>
            <a:r>
              <a:rPr lang="en-US" dirty="0" smtClean="0"/>
              <a:t>Keep head up and eyes on ball</a:t>
            </a:r>
          </a:p>
          <a:p>
            <a:r>
              <a:rPr lang="en-US" dirty="0" smtClean="0">
                <a:hlinkClick r:id="rId2"/>
              </a:rPr>
              <a:t>http://youtu.be/X05hbdSxU9w</a:t>
            </a:r>
            <a:endParaRPr lang="en-US" dirty="0" smtClean="0"/>
          </a:p>
          <a:p>
            <a:endParaRPr lang="en-US" dirty="0" smtClean="0"/>
          </a:p>
          <a:p>
            <a:endParaRPr lang="en-US" dirty="0"/>
          </a:p>
        </p:txBody>
      </p:sp>
    </p:spTree>
    <p:extLst>
      <p:ext uri="{BB962C8B-B14F-4D97-AF65-F5344CB8AC3E}">
        <p14:creationId xmlns:p14="http://schemas.microsoft.com/office/powerpoint/2010/main" val="10595667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554867" cy="1524000"/>
          </a:xfrm>
        </p:spPr>
        <p:txBody>
          <a:bodyPr>
            <a:normAutofit/>
          </a:bodyPr>
          <a:lstStyle/>
          <a:p>
            <a:r>
              <a:rPr lang="en-US" sz="4400" dirty="0" smtClean="0"/>
              <a:t>The Dig</a:t>
            </a:r>
            <a:endParaRPr lang="en-US" sz="4400" dirty="0"/>
          </a:p>
        </p:txBody>
      </p:sp>
      <p:sp>
        <p:nvSpPr>
          <p:cNvPr id="3" name="Content Placeholder 2"/>
          <p:cNvSpPr>
            <a:spLocks noGrp="1"/>
          </p:cNvSpPr>
          <p:nvPr>
            <p:ph idx="1"/>
          </p:nvPr>
        </p:nvSpPr>
        <p:spPr>
          <a:xfrm>
            <a:off x="457200" y="1219200"/>
            <a:ext cx="6554867" cy="3767670"/>
          </a:xfrm>
        </p:spPr>
        <p:txBody>
          <a:bodyPr/>
          <a:lstStyle/>
          <a:p>
            <a:r>
              <a:rPr lang="en-US" sz="2800" dirty="0" smtClean="0"/>
              <a:t>Passing of a powerfully spiked or hit ball. </a:t>
            </a:r>
          </a:p>
          <a:p>
            <a:r>
              <a:rPr lang="en-US" sz="2800" dirty="0" smtClean="0"/>
              <a:t>The back row players are responsible for digging the ball and keeping it in play. </a:t>
            </a:r>
          </a:p>
          <a:p>
            <a:endParaRPr lang="en-US" dirty="0"/>
          </a:p>
          <a:p>
            <a:pPr marL="0" indent="0">
              <a:buNone/>
            </a:pPr>
            <a:r>
              <a:rPr lang="en-US" dirty="0" smtClean="0">
                <a:hlinkClick r:id="rId2"/>
              </a:rPr>
              <a:t>http://youtu.be/q6dO8jXUREQ</a:t>
            </a:r>
            <a:endParaRPr lang="en-US" dirty="0" smtClean="0"/>
          </a:p>
          <a:p>
            <a:endParaRPr lang="en-US" dirty="0"/>
          </a:p>
        </p:txBody>
      </p:sp>
    </p:spTree>
    <p:extLst>
      <p:ext uri="{BB962C8B-B14F-4D97-AF65-F5344CB8AC3E}">
        <p14:creationId xmlns:p14="http://schemas.microsoft.com/office/powerpoint/2010/main" val="17919461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0"/>
            <a:ext cx="7239000" cy="1143000"/>
          </a:xfrm>
        </p:spPr>
        <p:txBody>
          <a:bodyPr/>
          <a:lstStyle/>
          <a:p>
            <a:r>
              <a:rPr lang="en-US" dirty="0" smtClean="0"/>
              <a:t>Set / Overhead pass</a:t>
            </a:r>
            <a:endParaRPr lang="en-US" dirty="0"/>
          </a:p>
        </p:txBody>
      </p:sp>
      <p:sp>
        <p:nvSpPr>
          <p:cNvPr id="3" name="Content Placeholder 2"/>
          <p:cNvSpPr>
            <a:spLocks noGrp="1"/>
          </p:cNvSpPr>
          <p:nvPr>
            <p:ph idx="1"/>
          </p:nvPr>
        </p:nvSpPr>
        <p:spPr>
          <a:xfrm>
            <a:off x="381000" y="1295400"/>
            <a:ext cx="8625840" cy="6477000"/>
          </a:xfrm>
        </p:spPr>
        <p:txBody>
          <a:bodyPr>
            <a:normAutofit/>
          </a:bodyPr>
          <a:lstStyle/>
          <a:p>
            <a:r>
              <a:rPr lang="en-US" sz="2400" b="1" dirty="0" smtClean="0"/>
              <a:t>Overhand technique of putting the ball into the air close to the net for the spike. </a:t>
            </a:r>
          </a:p>
          <a:p>
            <a:r>
              <a:rPr lang="en-US" sz="2400" b="1" dirty="0" smtClean="0"/>
              <a:t>Usually the </a:t>
            </a:r>
            <a:r>
              <a:rPr lang="en-US" sz="2400" b="1" u="sng" dirty="0" smtClean="0"/>
              <a:t>second hit </a:t>
            </a:r>
            <a:r>
              <a:rPr lang="en-US" sz="2400" b="1" dirty="0" smtClean="0"/>
              <a:t>after the forearm pass.</a:t>
            </a:r>
          </a:p>
          <a:p>
            <a:r>
              <a:rPr lang="en-US" sz="2400" b="1" dirty="0" smtClean="0"/>
              <a:t>Cues: </a:t>
            </a:r>
          </a:p>
          <a:p>
            <a:pPr lvl="1"/>
            <a:r>
              <a:rPr lang="en-US" sz="2400" b="1" dirty="0" smtClean="0"/>
              <a:t>Elbows high</a:t>
            </a:r>
          </a:p>
          <a:p>
            <a:pPr lvl="1"/>
            <a:r>
              <a:rPr lang="en-US" sz="2400" b="1" dirty="0" smtClean="0"/>
              <a:t>Make diamond shape with your hands using your thumb and index fingers</a:t>
            </a:r>
          </a:p>
          <a:p>
            <a:pPr lvl="1"/>
            <a:r>
              <a:rPr lang="en-US" sz="2400" b="1" dirty="0" smtClean="0"/>
              <a:t>Bend knees</a:t>
            </a:r>
          </a:p>
          <a:p>
            <a:pPr lvl="1"/>
            <a:r>
              <a:rPr lang="en-US" sz="2400" b="1" dirty="0" smtClean="0"/>
              <a:t>Quick “catch” and push with your fingers (do not hold the ball)</a:t>
            </a:r>
          </a:p>
          <a:p>
            <a:pPr lvl="1"/>
            <a:r>
              <a:rPr lang="en-US" sz="2400" b="1" dirty="0" smtClean="0"/>
              <a:t>Extend your arms and wrist</a:t>
            </a:r>
            <a:endParaRPr lang="en-US" sz="2400" b="1" dirty="0"/>
          </a:p>
          <a:p>
            <a:r>
              <a:rPr lang="en-US" sz="2400" b="1" dirty="0" smtClean="0">
                <a:hlinkClick r:id="rId2"/>
              </a:rPr>
              <a:t>http://youtu.be/Mr-vaFKSLqI</a:t>
            </a:r>
            <a:endParaRPr lang="en-US" sz="2400" b="1"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904998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Spike</a:t>
            </a:r>
            <a:endParaRPr lang="en-US" b="1" dirty="0"/>
          </a:p>
        </p:txBody>
      </p:sp>
      <p:sp>
        <p:nvSpPr>
          <p:cNvPr id="3" name="Content Placeholder 2"/>
          <p:cNvSpPr>
            <a:spLocks noGrp="1"/>
          </p:cNvSpPr>
          <p:nvPr>
            <p:ph idx="1"/>
          </p:nvPr>
        </p:nvSpPr>
        <p:spPr>
          <a:xfrm>
            <a:off x="0" y="1295400"/>
            <a:ext cx="8610600" cy="5638800"/>
          </a:xfrm>
        </p:spPr>
        <p:txBody>
          <a:bodyPr>
            <a:normAutofit/>
          </a:bodyPr>
          <a:lstStyle/>
          <a:p>
            <a:r>
              <a:rPr lang="en-US" b="1" dirty="0" smtClean="0"/>
              <a:t>Striking of the ball with the hand above net height </a:t>
            </a:r>
            <a:endParaRPr lang="en-US" b="1" dirty="0"/>
          </a:p>
          <a:p>
            <a:r>
              <a:rPr lang="en-US" b="1" dirty="0" smtClean="0"/>
              <a:t>Sends the ball forcefully downward into the opponent’s court. </a:t>
            </a:r>
          </a:p>
          <a:p>
            <a:r>
              <a:rPr lang="en-US" b="1" dirty="0"/>
              <a:t>I</a:t>
            </a:r>
            <a:r>
              <a:rPr lang="en-US" b="1" dirty="0" smtClean="0"/>
              <a:t>deal third hit in a series…</a:t>
            </a:r>
            <a:r>
              <a:rPr lang="en-US" b="1" u="sng" dirty="0" smtClean="0"/>
              <a:t> “BUMP, SET, and SPIKE”</a:t>
            </a:r>
            <a:r>
              <a:rPr lang="en-US" b="1" dirty="0" smtClean="0"/>
              <a:t> </a:t>
            </a:r>
          </a:p>
          <a:p>
            <a:r>
              <a:rPr lang="en-US" b="1" dirty="0"/>
              <a:t>I</a:t>
            </a:r>
            <a:r>
              <a:rPr lang="en-US" b="1" dirty="0" smtClean="0"/>
              <a:t>deal offensive attack</a:t>
            </a:r>
          </a:p>
          <a:p>
            <a:r>
              <a:rPr lang="en-US" b="1" u="sng" dirty="0" smtClean="0"/>
              <a:t>Cues:</a:t>
            </a:r>
          </a:p>
          <a:p>
            <a:pPr lvl="1"/>
            <a:r>
              <a:rPr lang="en-US" sz="2000" b="1" dirty="0" smtClean="0"/>
              <a:t>Left foot forward for a right handed swing</a:t>
            </a:r>
          </a:p>
          <a:p>
            <a:pPr lvl="1"/>
            <a:r>
              <a:rPr lang="en-US" sz="2000" b="1" dirty="0" smtClean="0"/>
              <a:t>Step with right foot, come together with left and jump</a:t>
            </a:r>
          </a:p>
          <a:p>
            <a:pPr lvl="1"/>
            <a:r>
              <a:rPr lang="en-US" sz="2000" b="1" dirty="0" smtClean="0"/>
              <a:t>Swinging arm goes back on take off</a:t>
            </a:r>
          </a:p>
          <a:p>
            <a:pPr lvl="1"/>
            <a:r>
              <a:rPr lang="en-US" sz="2000" b="1" dirty="0" smtClean="0"/>
              <a:t>Arm comes over top and arm swings down</a:t>
            </a:r>
          </a:p>
          <a:p>
            <a:pPr lvl="1"/>
            <a:r>
              <a:rPr lang="en-US" sz="2000" b="1" dirty="0" smtClean="0"/>
              <a:t>Follow through on right side of body for </a:t>
            </a:r>
          </a:p>
          <a:p>
            <a:pPr marL="292608" lvl="1" indent="0">
              <a:buNone/>
            </a:pPr>
            <a:r>
              <a:rPr lang="en-US" sz="2000" b="1" dirty="0"/>
              <a:t> </a:t>
            </a:r>
            <a:r>
              <a:rPr lang="en-US" sz="2000" b="1" dirty="0" smtClean="0"/>
              <a:t>  right handed swing</a:t>
            </a:r>
          </a:p>
          <a:p>
            <a:pPr lvl="1"/>
            <a:r>
              <a:rPr lang="en-US" sz="2000" b="1" u="sng" dirty="0" smtClean="0"/>
              <a:t>Don’t touch the net</a:t>
            </a:r>
          </a:p>
          <a:p>
            <a:pPr lvl="1"/>
            <a:endParaRPr lang="en-US" dirty="0" smtClean="0"/>
          </a:p>
          <a:p>
            <a:endParaRPr lang="en-US" dirty="0"/>
          </a:p>
        </p:txBody>
      </p:sp>
    </p:spTree>
    <p:extLst>
      <p:ext uri="{BB962C8B-B14F-4D97-AF65-F5344CB8AC3E}">
        <p14:creationId xmlns:p14="http://schemas.microsoft.com/office/powerpoint/2010/main" val="565787957"/>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3884</TotalTime>
  <Words>1449</Words>
  <Application>Microsoft Office PowerPoint</Application>
  <PresentationFormat>On-screen Show (4:3)</PresentationFormat>
  <Paragraphs>144</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Century Gothic</vt:lpstr>
      <vt:lpstr>Times New Roman</vt:lpstr>
      <vt:lpstr>Wingdings 3</vt:lpstr>
      <vt:lpstr>Slice</vt:lpstr>
      <vt:lpstr>Physical Education</vt:lpstr>
      <vt:lpstr>History of Volleyball</vt:lpstr>
      <vt:lpstr>      Icons of the Sport</vt:lpstr>
      <vt:lpstr>Dimensions of The Court</vt:lpstr>
      <vt:lpstr>Player Positions</vt:lpstr>
      <vt:lpstr>Forearm pass / Bump</vt:lpstr>
      <vt:lpstr>The Dig</vt:lpstr>
      <vt:lpstr>Set / Overhead pass</vt:lpstr>
      <vt:lpstr>Spike</vt:lpstr>
      <vt:lpstr>Block</vt:lpstr>
      <vt:lpstr>The Serve</vt:lpstr>
      <vt:lpstr>Overhead Serve</vt:lpstr>
      <vt:lpstr>Scoring</vt:lpstr>
      <vt:lpstr>Basic Rules</vt:lpstr>
      <vt:lpstr>Basic Rules</vt:lpstr>
      <vt:lpstr>Line/Court Rules</vt:lpstr>
      <vt:lpstr>Terms to Know</vt:lpstr>
      <vt:lpstr>Terms to Know</vt:lpstr>
      <vt:lpstr>Terms to Know</vt:lpstr>
      <vt:lpstr>Etiquette of the Sport</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Volleyball</dc:title>
  <dc:creator>Anton Banfield</dc:creator>
  <cp:lastModifiedBy>Ben Martin</cp:lastModifiedBy>
  <cp:revision>38</cp:revision>
  <dcterms:created xsi:type="dcterms:W3CDTF">2013-09-03T12:49:43Z</dcterms:created>
  <dcterms:modified xsi:type="dcterms:W3CDTF">2015-08-10T13:04:26Z</dcterms:modified>
</cp:coreProperties>
</file>